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2.xml" ContentType="application/vnd.ms-office.activeX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activeX/activeX3.xml" ContentType="application/vnd.ms-office.activeX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activeX/activeX1.xml" ContentType="application/vnd.ms-office.activeX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43"/>
  </p:notesMasterIdLst>
  <p:sldIdLst>
    <p:sldId id="298" r:id="rId3"/>
    <p:sldId id="299" r:id="rId4"/>
    <p:sldId id="300" r:id="rId5"/>
    <p:sldId id="301" r:id="rId6"/>
    <p:sldId id="302" r:id="rId7"/>
    <p:sldId id="303" r:id="rId8"/>
    <p:sldId id="304" r:id="rId9"/>
    <p:sldId id="336" r:id="rId10"/>
    <p:sldId id="305" r:id="rId11"/>
    <p:sldId id="309" r:id="rId12"/>
    <p:sldId id="306" r:id="rId13"/>
    <p:sldId id="307" r:id="rId14"/>
    <p:sldId id="308" r:id="rId15"/>
    <p:sldId id="310" r:id="rId16"/>
    <p:sldId id="311" r:id="rId17"/>
    <p:sldId id="312" r:id="rId18"/>
    <p:sldId id="337" r:id="rId19"/>
    <p:sldId id="313" r:id="rId20"/>
    <p:sldId id="338" r:id="rId21"/>
    <p:sldId id="314" r:id="rId22"/>
    <p:sldId id="316" r:id="rId23"/>
    <p:sldId id="317" r:id="rId24"/>
    <p:sldId id="319" r:id="rId25"/>
    <p:sldId id="318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1" r:id="rId37"/>
    <p:sldId id="330" r:id="rId38"/>
    <p:sldId id="332" r:id="rId39"/>
    <p:sldId id="333" r:id="rId40"/>
    <p:sldId id="334" r:id="rId41"/>
    <p:sldId id="335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0000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01" autoAdjust="0"/>
  </p:normalViewPr>
  <p:slideViewPr>
    <p:cSldViewPr snapToGrid="0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4549"/>
  <ax:ocxPr ax:name="_cy" ax:value="18199"/>
  <ax:ocxPr ax:name="FlashVars" ax:value=""/>
  <ax:ocxPr ax:name="Movie" ax:value="./CnWfronts.swf"/>
  <ax:ocxPr ax:name="Src" ax:value="./CnWfronts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4549"/>
  <ax:ocxPr ax:name="_cy" ax:value="18199"/>
  <ax:ocxPr ax:name="FlashVars" ax:value=""/>
  <ax:ocxPr ax:name="Movie" ax:value="./CnWfronts.swf"/>
  <ax:ocxPr ax:name="Src" ax:value="./CnWfronts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4549"/>
  <ax:ocxPr ax:name="_cy" ax:value="18199"/>
  <ax:ocxPr ax:name="FlashVars" ax:value=""/>
  <ax:ocxPr ax:name="Movie" ax:value="./MidLatCyclone.swf"/>
  <ax:ocxPr ax:name="Src" ax:value="./MidLatCyclone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4BCD55-186E-4607-90B7-F0F835196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4798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D157C1-48D8-4DD1-AABD-A1A718E2CA36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3619D7-C598-4036-B821-3B5482E7D115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687503-5489-43B6-9196-0218D418024F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6DBE6C-9BFF-4798-A9A9-DB0F95527943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9BC38D-CA74-4967-B1C8-6DA47E07427D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FD43EA-9A85-4E5E-A803-D2E3F30B86A3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CD0002-3DEA-4021-A6ED-0CF5E29E48E3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7C88BF2-2825-432B-97B8-AAAD25ACE882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AAB976-32EA-4FD3-A60F-5C1FBEBBFB3A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025C17-3D06-44FA-9C7A-952EC1B646CA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2899CE-36FA-4A6A-A4AF-1F2B5D80F1FE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F43C3A-8002-43A3-BD49-BCE8547CD6C2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EB68AB-94ED-4328-B2F9-0DE1C19720E1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BA7629-4B55-460A-9822-DD7CEF41CA44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36E1E7-0D13-4B1C-A4D0-E78A41D027D0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657EC4-5BE1-4F7A-B264-E81E39DCEE03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0DDFBC-AC37-48A7-BCD9-322EED595A4F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4EB8AF-7B5F-43F3-BA22-50DFE340B0B7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0DA764-CD2A-46A4-9953-3729682B82A7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3F81F9-EE58-4788-AE16-1D7338C6C3F6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A7BCD3-4289-4102-86F0-EB30CFD0E14E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2A7093-062E-4842-A604-3716B9E19C83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2E7558-E496-43BD-9265-753BF35207CC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FEF7CA-5827-4084-9D1C-DA33A61AC8EA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C0F81E-F39F-47DF-ADF6-002DDAF227AB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DDC904-CA8D-4C44-AA2A-87D2CC383DE7}" type="slidenum">
              <a:rPr lang="en-US" sz="1200" smtClean="0"/>
              <a:pPr eaLnBrk="1" hangingPunct="1"/>
              <a:t>32</a:t>
            </a:fld>
            <a:endParaRPr lang="en-US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52BC2A-E6E1-49C9-AAA8-9C1E07899C99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9D2D53-6908-4587-817F-DB0EACC1C411}" type="slidenum">
              <a:rPr lang="en-US" sz="1200" smtClean="0"/>
              <a:pPr eaLnBrk="1" hangingPunct="1"/>
              <a:t>34</a:t>
            </a:fld>
            <a:endParaRPr lang="en-US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AFF398-0733-419F-9597-BD14833E4A20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13113D-92F7-4902-A89E-30F8DF37CD34}" type="slidenum">
              <a:rPr lang="en-US" sz="1200" smtClean="0"/>
              <a:pPr eaLnBrk="1" hangingPunct="1"/>
              <a:t>36</a:t>
            </a:fld>
            <a:endParaRPr lang="en-US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7618B5-F238-4FCB-B862-6DB70F061050}" type="slidenum">
              <a:rPr lang="en-US" sz="1200" smtClean="0"/>
              <a:pPr eaLnBrk="1" hangingPunct="1"/>
              <a:t>37</a:t>
            </a:fld>
            <a:endParaRPr lang="en-US" sz="12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6D94C7-3DE2-49C3-9F7E-60EBAB9BBB37}" type="slidenum">
              <a:rPr lang="en-US" sz="1200" smtClean="0"/>
              <a:pPr eaLnBrk="1" hangingPunct="1"/>
              <a:t>38</a:t>
            </a:fld>
            <a:endParaRPr lang="en-US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6A7D83-C16A-4F12-8A5D-B1FA0A399A56}" type="slidenum">
              <a:rPr lang="en-US" sz="1200" smtClean="0"/>
              <a:pPr eaLnBrk="1" hangingPunct="1"/>
              <a:t>39</a:t>
            </a:fld>
            <a:endParaRPr lang="en-US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D812D6-0BDF-400A-9BDF-52DCB9BCA86C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DFE73-4387-40CA-8A10-0F8176FE8FBB}" type="slidenum">
              <a:rPr lang="en-US" sz="1200" smtClean="0"/>
              <a:pPr eaLnBrk="1" hangingPunct="1"/>
              <a:t>40</a:t>
            </a:fld>
            <a:endParaRPr lang="en-US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315292-2974-4D29-A168-2E8D9C0C38C8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2103AB-3F69-4D2F-BB64-6123217AB353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5D4DE8-5A26-4403-91F1-36C7467BD5DE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A7AD72-963C-49D8-AF47-4E26C3BE6E61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5E166F-AB44-458D-A5AD-6E883FAE5425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2514600" y="5562600"/>
            <a:ext cx="6400800" cy="9906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514600" y="5562600"/>
            <a:ext cx="6400800" cy="990600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48876107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271639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78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78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2412539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9D23-8715-4756-8895-9391260F8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1307156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8A4B2-A294-4F47-BB10-142D67D1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1448787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F2DE-4A25-4A7A-B250-BF262CB91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7191373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23D7D-F076-4D89-BF48-B8174B765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6739511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A30F7-7A90-4198-BC08-8CC1EF994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1359117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83EE7-C96D-4A30-93DD-1D4E5D9AE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661879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2FD85-F34C-4140-B961-B821100AB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0903570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8CC8B-2D8B-4DFB-B11B-23FA57298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188901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6167151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84F5B-71CB-4969-880E-D0B637705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5113589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7C9B-B3C3-434A-ACB9-3E4C22266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6854627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470D-0634-4510-88BE-9E08048DE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493779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5761575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6127287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122374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643489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1755849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4161312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46014765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838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 userDrawn="1"/>
        </p:nvSpPr>
        <p:spPr bwMode="auto">
          <a:xfrm>
            <a:off x="457200" y="1295400"/>
            <a:ext cx="8229600" cy="52578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262" name="Rectangle 6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Arial" pitchFamily="34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1416072-D2C1-44BF-BB61-F7D53C86C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/>
              <a:t>Air Masses &amp; Fronts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29"/>
          <a:stretch>
            <a:fillRect/>
          </a:stretch>
        </p:blipFill>
        <p:spPr bwMode="auto">
          <a:xfrm>
            <a:off x="0" y="122238"/>
            <a:ext cx="9144000" cy="673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Air Masses &amp; Source Regions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CONTINENTAL ARCTIC </a:t>
            </a:r>
            <a:r>
              <a:rPr lang="en-US" dirty="0" smtClean="0"/>
              <a:t>(</a:t>
            </a:r>
            <a:r>
              <a:rPr lang="en-US" dirty="0" err="1" smtClean="0"/>
              <a:t>cA</a:t>
            </a:r>
            <a:r>
              <a:rPr lang="en-US" dirty="0" smtClean="0"/>
              <a:t>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Similar to polar air </a:t>
            </a:r>
          </a:p>
          <a:p>
            <a:pPr lvl="2" eaLnBrk="1" hangingPunct="1">
              <a:defRPr/>
            </a:pPr>
            <a:r>
              <a:rPr lang="en-US" dirty="0" smtClean="0"/>
              <a:t>Very cold, very dry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But more extreme because air forms behind the POLAR Front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FIG09_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334" b="22223"/>
          <a:stretch>
            <a:fillRect/>
          </a:stretch>
        </p:blipFill>
        <p:spPr bwMode="auto">
          <a:xfrm>
            <a:off x="0" y="914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6629400" y="228600"/>
            <a:ext cx="22860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9-2 (p. 258)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Air Masses &amp; Source Regions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MARITIME POLAR </a:t>
            </a:r>
            <a:r>
              <a:rPr lang="en-US" dirty="0" smtClean="0"/>
              <a:t>(</a:t>
            </a:r>
            <a:r>
              <a:rPr lang="en-US" dirty="0" err="1" smtClean="0"/>
              <a:t>mP</a:t>
            </a:r>
            <a:r>
              <a:rPr lang="en-US" dirty="0" smtClean="0"/>
              <a:t>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Similar to </a:t>
            </a:r>
            <a:r>
              <a:rPr lang="en-US" dirty="0" err="1" smtClean="0"/>
              <a:t>cP</a:t>
            </a:r>
            <a:r>
              <a:rPr lang="en-US" dirty="0" smtClean="0"/>
              <a:t> but warmer and wetter.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Forms over north Pacific, warmer water.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Also forms over north Atlantic, where most pronounced as ‘nor’easters’ (cold winds, heavy snowfall) after passage of a cyclone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Thanksgiving Nor'Easter 2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2057400" y="6096000"/>
            <a:ext cx="68580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Nor’ Easters Draw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mP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ahsore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the N. Atlantic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Air Masses &amp; Source Regions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CONTINENTAL TROPICAL</a:t>
            </a:r>
            <a:r>
              <a:rPr lang="en-US" dirty="0" smtClean="0"/>
              <a:t> (</a:t>
            </a:r>
            <a:r>
              <a:rPr lang="en-US" dirty="0" err="1" smtClean="0"/>
              <a:t>cT</a:t>
            </a:r>
            <a:r>
              <a:rPr lang="en-US" dirty="0" smtClean="0"/>
              <a:t>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Forms over hot, low latitude areas </a:t>
            </a:r>
            <a:br>
              <a:rPr lang="en-US" dirty="0" smtClean="0"/>
            </a:br>
            <a:r>
              <a:rPr lang="en-US" dirty="0" smtClean="0"/>
              <a:t>(SW USA, N Mexico)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Very warm and dry</a:t>
            </a:r>
          </a:p>
          <a:p>
            <a:pPr lvl="2" eaLnBrk="1" hangingPunct="1">
              <a:defRPr/>
            </a:pPr>
            <a:r>
              <a:rPr lang="en-US" dirty="0" smtClean="0"/>
              <a:t>Little moisture available for evaporation </a:t>
            </a:r>
          </a:p>
          <a:p>
            <a:pPr lvl="2" eaLnBrk="1" hangingPunct="1">
              <a:defRPr/>
            </a:pPr>
            <a:r>
              <a:rPr lang="en-US" dirty="0" smtClean="0"/>
              <a:t>No clouds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Very unstable because its so hot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eath-vall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2057400" y="6096000"/>
            <a:ext cx="68580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 USA &amp; N Mexico are a source region for cT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Air Masses &amp; Fronts: Outline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Air Masses &amp; Source Regions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Fronts</a:t>
            </a:r>
            <a:r>
              <a:rPr lang="en-US" dirty="0" smtClean="0"/>
              <a:t>: 4 types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Cold Fronts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Warm Fronts	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Stationary Fronts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Occluded Fronts</a:t>
            </a:r>
          </a:p>
          <a:p>
            <a:pPr eaLnBrk="1" hangingPunct="1">
              <a:defRPr/>
            </a:pPr>
            <a:r>
              <a:rPr lang="en-US" dirty="0" err="1" smtClean="0"/>
              <a:t>Drylines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Air Masses &amp; Source Regions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MARITIME TROPICAL </a:t>
            </a:r>
            <a:r>
              <a:rPr lang="en-US" dirty="0" smtClean="0"/>
              <a:t>(</a:t>
            </a:r>
            <a:r>
              <a:rPr lang="en-US" dirty="0" err="1" smtClean="0"/>
              <a:t>mT</a:t>
            </a:r>
            <a:r>
              <a:rPr lang="en-US" dirty="0" smtClean="0"/>
              <a:t>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Form over warm tropical oceans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Warm and very moist</a:t>
            </a:r>
          </a:p>
          <a:p>
            <a:pPr lvl="2" eaLnBrk="1" hangingPunct="1">
              <a:defRPr/>
            </a:pPr>
            <a:r>
              <a:rPr lang="en-US" dirty="0" smtClean="0"/>
              <a:t>Unstable </a:t>
            </a:r>
          </a:p>
          <a:p>
            <a:pPr lvl="2" eaLnBrk="1" hangingPunct="1">
              <a:defRPr/>
            </a:pPr>
            <a:r>
              <a:rPr lang="en-US" dirty="0" smtClean="0"/>
              <a:t>Many clouds, </a:t>
            </a:r>
          </a:p>
          <a:p>
            <a:pPr lvl="2" eaLnBrk="1" hangingPunct="1">
              <a:defRPr/>
            </a:pPr>
            <a:r>
              <a:rPr lang="en-US" dirty="0" smtClean="0"/>
              <a:t>Precipitation likely as they move over (hot) land and lift further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Most influential from Gulf of Mexico and Atlantic – but also Pacific on far west coast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IG09_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66" t="833" r="29169"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4724400" cy="58642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Cold</a:t>
            </a: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Cold air moves into warm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</a:t>
            </a: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air moves into cold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Stationary</a:t>
            </a: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 masses touching but not moving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Occluded</a:t>
            </a: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air is lifted completely off the ground. </a:t>
            </a: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May be cold or warm…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 9-4 (p. 265)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IG09_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66" r="14999"/>
          <a:stretch>
            <a:fillRect/>
          </a:stretch>
        </p:blipFill>
        <p:spPr bwMode="auto">
          <a:xfrm>
            <a:off x="2667000" y="0"/>
            <a:ext cx="647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2438400" cy="27844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Warm &amp; Cold Fronts rotate about Mid-Latitude Cyclones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 9-5 (p. 265)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gburt09_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76200" y="5461000"/>
            <a:ext cx="3124200" cy="13208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Rapid Temp Drop; Higher Pressure; Winds W, NW or N; Rapid decrease in RH; good visibility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5029200" y="5918200"/>
            <a:ext cx="40386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Higher Temps; Winds S, SW or W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3200400" y="127000"/>
            <a:ext cx="3124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Heavy Rainfall in horizontally narrow bands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16200000" flipV="1">
            <a:off x="1044032" y="2985784"/>
            <a:ext cx="1237128" cy="1237128"/>
          </a:xfrm>
          <a:prstGeom prst="line">
            <a:avLst/>
          </a:prstGeom>
          <a:gradFill rotWithShape="0">
            <a:gsLst>
              <a:gs pos="0">
                <a:srgbClr val="0000FF"/>
              </a:gs>
              <a:gs pos="100000">
                <a:srgbClr val="FF3300"/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 flipH="1" flipV="1">
            <a:off x="916284" y="3059744"/>
            <a:ext cx="1237131" cy="1089214"/>
          </a:xfrm>
          <a:prstGeom prst="line">
            <a:avLst/>
          </a:prstGeom>
          <a:gradFill rotWithShape="0">
            <a:gsLst>
              <a:gs pos="0">
                <a:srgbClr val="0000FF"/>
              </a:gs>
              <a:gs pos="100000">
                <a:srgbClr val="FF3300"/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animBg="1"/>
      <p:bldP spid="1484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7" name="ShockwaveFlash1" r:id="rId2" imgW="8837640" imgH="6551640"/>
    </p:controls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agburt09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228600" y="5638800"/>
            <a:ext cx="31242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Higher temps; steady Pressure; winds S or SE; RH increases; 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5486400" y="5943600"/>
            <a:ext cx="33528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Decreasing Air Pressure; Winds S or SW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2590800" y="228600"/>
            <a:ext cx="39624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Light Rain, Snow or Drizzle, potentially lasting for several days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nimBg="1"/>
      <p:bldP spid="150533" grpId="0" animBg="1"/>
      <p:bldP spid="1505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051" name="ShockwaveFlash1" r:id="rId2" imgW="8837640" imgH="6551640"/>
    </p:controls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gburt09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228600" y="5842000"/>
            <a:ext cx="4498848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– I’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0 Equals Temperature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Inversion. Implications for pollution…</a:t>
            </a:r>
          </a:p>
        </p:txBody>
      </p:sp>
      <p:grpSp>
        <p:nvGrpSpPr>
          <p:cNvPr id="31748" name="Group 12"/>
          <p:cNvGrpSpPr>
            <a:grpSpLocks/>
          </p:cNvGrpSpPr>
          <p:nvPr/>
        </p:nvGrpSpPr>
        <p:grpSpPr bwMode="auto">
          <a:xfrm>
            <a:off x="6096000" y="1828800"/>
            <a:ext cx="457200" cy="4130675"/>
            <a:chOff x="3840" y="1152"/>
            <a:chExt cx="288" cy="2602"/>
          </a:xfrm>
        </p:grpSpPr>
        <p:sp>
          <p:nvSpPr>
            <p:cNvPr id="31749" name="Line 7"/>
            <p:cNvSpPr>
              <a:spLocks noChangeShapeType="1"/>
            </p:cNvSpPr>
            <p:nvPr/>
          </p:nvSpPr>
          <p:spPr bwMode="auto">
            <a:xfrm flipV="1">
              <a:off x="3840" y="1263"/>
              <a:ext cx="0" cy="241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 flipV="1">
              <a:off x="3840" y="1277"/>
              <a:ext cx="0" cy="23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58" name="Text Box 10"/>
            <p:cNvSpPr txBox="1">
              <a:spLocks noChangeArrowheads="1"/>
            </p:cNvSpPr>
            <p:nvPr/>
          </p:nvSpPr>
          <p:spPr bwMode="auto">
            <a:xfrm>
              <a:off x="3888" y="35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</a:t>
              </a:r>
            </a:p>
          </p:txBody>
        </p:sp>
        <p:sp>
          <p:nvSpPr>
            <p:cNvPr id="155659" name="Text Box 11"/>
            <p:cNvSpPr txBox="1">
              <a:spLocks noChangeArrowheads="1"/>
            </p:cNvSpPr>
            <p:nvPr/>
          </p:nvSpPr>
          <p:spPr bwMode="auto">
            <a:xfrm>
              <a:off x="3888" y="115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I’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Stationary</a:t>
            </a:r>
            <a:r>
              <a:rPr lang="en-US" dirty="0" smtClean="0"/>
              <a:t> Fronts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Boundary is not moving, has stalled.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Cold or Warm front boundaries LOOK and BEHAVE the same way, but for a time are stationary.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mtClean="0"/>
              <a:t>Could be moving very slowly…</a:t>
            </a:r>
          </a:p>
        </p:txBody>
      </p:sp>
      <p:pic>
        <p:nvPicPr>
          <p:cNvPr id="157700" name="Picture 4" descr="FIG09_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08" t="54823" r="30711" b="19833"/>
          <a:stretch>
            <a:fillRect/>
          </a:stretch>
        </p:blipFill>
        <p:spPr bwMode="auto">
          <a:xfrm>
            <a:off x="914400" y="1941513"/>
            <a:ext cx="58674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Occluded</a:t>
            </a:r>
            <a:r>
              <a:rPr lang="en-US" dirty="0" smtClean="0"/>
              <a:t> Fronts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Occlusion, refers to closure, the end</a:t>
            </a:r>
          </a:p>
          <a:p>
            <a:pPr eaLnBrk="1" hangingPunct="1">
              <a:defRPr/>
            </a:pPr>
            <a:r>
              <a:rPr lang="en-US" smtClean="0"/>
              <a:t>Associated with a cyclone that has both warm and cold fronts…</a:t>
            </a:r>
          </a:p>
          <a:p>
            <a:pPr eaLnBrk="1" hangingPunct="1">
              <a:defRPr/>
            </a:pPr>
            <a:r>
              <a:rPr lang="en-US" smtClean="0"/>
              <a:t>Warm air is lifted off (cut-off from) the ground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mtClean="0"/>
              <a:t>Several different methods of formation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Air Masses &amp; Source Regions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Air Mass</a:t>
            </a:r>
            <a:r>
              <a:rPr lang="en-US" dirty="0" smtClean="0"/>
              <a:t>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Large body of air (approx. 1000 miles across) having little horizontal variation in </a:t>
            </a:r>
            <a:br>
              <a:rPr lang="en-US" dirty="0" smtClean="0"/>
            </a:br>
            <a:r>
              <a:rPr lang="en-US" dirty="0" smtClean="0"/>
              <a:t>temperature &amp; moisture at any given level.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Source Region</a:t>
            </a:r>
            <a:r>
              <a:rPr lang="en-US" dirty="0" smtClean="0"/>
              <a:t>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A large area of land or ocean of more-or-less uniform characteristics, above which an air mass can form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A relatively uniform surface area can produce a relatively uniform mass of air above it.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09_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66" r="14999"/>
          <a:stretch>
            <a:fillRect/>
          </a:stretch>
        </p:blipFill>
        <p:spPr bwMode="auto">
          <a:xfrm>
            <a:off x="2667000" y="0"/>
            <a:ext cx="647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2438400" cy="27844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Warm &amp; Cold Fronts rotate about Mid-Latitude Cyclones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 9-5 (p. 265)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7315200" cy="1041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Cold fronts move faster than warm fronts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 cold front ‘catches up’ with the warm front</a:t>
            </a:r>
          </a:p>
        </p:txBody>
      </p:sp>
      <p:pic>
        <p:nvPicPr>
          <p:cNvPr id="35843" name="Picture 9" descr="FIG09_010A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560" b="28920"/>
          <a:stretch>
            <a:fillRect/>
          </a:stretch>
        </p:blipFill>
        <p:spPr bwMode="auto">
          <a:xfrm>
            <a:off x="0" y="1828800"/>
            <a:ext cx="91440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6324600" y="6172200"/>
            <a:ext cx="2590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9-10a (p. 270)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13827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surface, two masses of cold air merge, thus surface temps are similar upon both sides of the occlusion. Warm air is forced aloft!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6324600" y="6172200"/>
            <a:ext cx="2590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9-10b (p. 270)</a:t>
            </a:r>
          </a:p>
        </p:txBody>
      </p:sp>
      <p:pic>
        <p:nvPicPr>
          <p:cNvPr id="36868" name="Picture 5" descr="FIG09_010B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480" b="28920"/>
          <a:stretch>
            <a:fillRect/>
          </a:stretch>
        </p:blipFill>
        <p:spPr bwMode="auto">
          <a:xfrm>
            <a:off x="0" y="1778000"/>
            <a:ext cx="914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14684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the cold front continues to overtake the warm front, the occlusion grows longer.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continues until the entire system is occluded.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6324600" y="6172200"/>
            <a:ext cx="2590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9-10b (p. 270)</a:t>
            </a:r>
          </a:p>
        </p:txBody>
      </p:sp>
      <p:pic>
        <p:nvPicPr>
          <p:cNvPr id="37892" name="Picture 5" descr="FIG09_010C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640" b="27840"/>
          <a:stretch>
            <a:fillRect/>
          </a:stretch>
        </p:blipFill>
        <p:spPr bwMode="auto">
          <a:xfrm>
            <a:off x="0" y="1860550"/>
            <a:ext cx="91440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3075" name="ShockwaveFlash1" r:id="rId2" imgW="8837640" imgH="6551640"/>
    </p:controls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Occluded Fronts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previous examples describe the traditional (and a commonly occurring) ‘Cold Front’ Occlusion mechanism</a:t>
            </a:r>
          </a:p>
          <a:p>
            <a:pPr eaLnBrk="1" hangingPunct="1">
              <a:defRPr/>
            </a:pPr>
            <a:r>
              <a:rPr lang="en-US" smtClean="0"/>
              <a:t>However, Occluded Fronts can also form by other means…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FIG09_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01" r="24167"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3962400" cy="415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junction of a cold and warm front will occur at the center of a Mid-Latitude cyclone.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occlusion can form as the form of this cyclone elongates and the center moves away from the junction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152400" y="6248400"/>
            <a:ext cx="2590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9-11 (p. 271)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3962400" cy="415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Sometimes a cold front will move in an eastward direction in relation to the warm front.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‘scrapes’ its way along the warm front, leaving the occlusion in its wake.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52400" y="6248400"/>
            <a:ext cx="2590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9-12 (p. 271)</a:t>
            </a:r>
          </a:p>
        </p:txBody>
      </p:sp>
      <p:pic>
        <p:nvPicPr>
          <p:cNvPr id="40964" name="Picture 5" descr="FIG09_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67" r="30833"/>
          <a:stretch>
            <a:fillRect/>
          </a:stretch>
        </p:blipFill>
        <p:spPr bwMode="auto">
          <a:xfrm>
            <a:off x="472440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382000" cy="20240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‘Warm Front’ occlusions occur in the same manner as the traditional ‘Cold Front’ occlusion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the air behind the cold front is less cold than that ahead of the warm front.</a:t>
            </a:r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6868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C00000"/>
                </a:solidFill>
              </a:rPr>
              <a:t>Drylines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boundary between HUMID air and DRY air…</a:t>
            </a:r>
          </a:p>
          <a:p>
            <a:pPr eaLnBrk="1" hangingPunct="1">
              <a:defRPr/>
            </a:pPr>
            <a:r>
              <a:rPr lang="en-US" dirty="0" smtClean="0"/>
              <a:t>Vapor Molecules H</a:t>
            </a:r>
            <a:r>
              <a:rPr lang="en-US" baseline="-25000" dirty="0" smtClean="0"/>
              <a:t>2</a:t>
            </a:r>
            <a:r>
              <a:rPr lang="en-US" dirty="0" smtClean="0"/>
              <a:t>O are lighter than Oxygen and Nitrogen O</a:t>
            </a:r>
            <a:r>
              <a:rPr lang="en-US" baseline="-25000" dirty="0" smtClean="0"/>
              <a:t>2</a:t>
            </a:r>
            <a:r>
              <a:rPr lang="en-US" dirty="0" smtClean="0"/>
              <a:t> and N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Therefore, Dry air is </a:t>
            </a:r>
            <a:r>
              <a:rPr lang="en-US" dirty="0" smtClean="0">
                <a:solidFill>
                  <a:srgbClr val="FF0000"/>
                </a:solidFill>
              </a:rPr>
              <a:t>more dense </a:t>
            </a:r>
            <a:r>
              <a:rPr lang="en-US" dirty="0" smtClean="0"/>
              <a:t>than Humid Air at same Temperature and P (Seems counter-intuitive but we are talking about vapor not liquid)</a:t>
            </a:r>
          </a:p>
          <a:p>
            <a:pPr eaLnBrk="1" hangingPunct="1">
              <a:defRPr/>
            </a:pPr>
            <a:r>
              <a:rPr lang="en-US" dirty="0" smtClean="0"/>
              <a:t>Behaves like a cold front, with similar severe weather results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Air Masses &amp; Source Regions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Source Regions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Latitude &amp; Temperature. Air Masses that originate in:</a:t>
            </a:r>
          </a:p>
          <a:p>
            <a:pPr lvl="2" eaLnBrk="1" hangingPunct="1">
              <a:defRPr/>
            </a:pPr>
            <a:r>
              <a:rPr lang="en-US" dirty="0" smtClean="0"/>
              <a:t>Very High latitudes are called </a:t>
            </a:r>
            <a:r>
              <a:rPr lang="en-US" dirty="0" smtClean="0">
                <a:solidFill>
                  <a:srgbClr val="FF0000"/>
                </a:solidFill>
              </a:rPr>
              <a:t>Arctic</a:t>
            </a:r>
            <a:r>
              <a:rPr lang="en-US" dirty="0" smtClean="0"/>
              <a:t> (A)</a:t>
            </a:r>
          </a:p>
          <a:p>
            <a:pPr lvl="2" eaLnBrk="1" hangingPunct="1">
              <a:defRPr/>
            </a:pPr>
            <a:r>
              <a:rPr lang="en-US" dirty="0" smtClean="0"/>
              <a:t>High latitudes are called </a:t>
            </a:r>
            <a:r>
              <a:rPr lang="en-US" dirty="0" smtClean="0">
                <a:solidFill>
                  <a:srgbClr val="FF0000"/>
                </a:solidFill>
              </a:rPr>
              <a:t>Polar</a:t>
            </a:r>
            <a:r>
              <a:rPr lang="en-US" dirty="0" smtClean="0"/>
              <a:t> (P)</a:t>
            </a:r>
          </a:p>
          <a:p>
            <a:pPr lvl="2" eaLnBrk="1" hangingPunct="1">
              <a:defRPr/>
            </a:pPr>
            <a:r>
              <a:rPr lang="en-US" dirty="0" smtClean="0"/>
              <a:t>Low latitudes are called </a:t>
            </a:r>
            <a:r>
              <a:rPr lang="en-US" dirty="0" smtClean="0">
                <a:solidFill>
                  <a:srgbClr val="FF0000"/>
                </a:solidFill>
              </a:rPr>
              <a:t>Tropical</a:t>
            </a:r>
            <a:r>
              <a:rPr lang="en-US" dirty="0" smtClean="0"/>
              <a:t> (T)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</a:rPr>
              <a:t>Continental</a:t>
            </a:r>
            <a:r>
              <a:rPr lang="en-US" dirty="0" smtClean="0"/>
              <a:t> (c) </a:t>
            </a:r>
          </a:p>
          <a:p>
            <a:pPr lvl="2" eaLnBrk="1" hangingPunct="1">
              <a:defRPr/>
            </a:pPr>
            <a:r>
              <a:rPr lang="en-US" dirty="0" smtClean="0"/>
              <a:t>Continents tend to produce air of low humidity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</a:rPr>
              <a:t>Maritime</a:t>
            </a:r>
            <a:r>
              <a:rPr lang="en-US" dirty="0" smtClean="0"/>
              <a:t> (m) </a:t>
            </a:r>
          </a:p>
          <a:p>
            <a:pPr lvl="2" eaLnBrk="1" hangingPunct="1">
              <a:defRPr/>
            </a:pPr>
            <a:r>
              <a:rPr lang="en-US" dirty="0" smtClean="0"/>
              <a:t>Oceans tend to produce air of high humidity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FIG09_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Air Masses &amp; Source Regions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Five Basic Air Masses: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continental arctic (</a:t>
            </a:r>
            <a:r>
              <a:rPr lang="en-US" dirty="0" err="1" smtClean="0"/>
              <a:t>cA</a:t>
            </a:r>
            <a:r>
              <a:rPr lang="en-US" dirty="0" smtClean="0"/>
              <a:t>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continental polar (</a:t>
            </a:r>
            <a:r>
              <a:rPr lang="en-US" dirty="0" err="1" smtClean="0"/>
              <a:t>cP</a:t>
            </a:r>
            <a:r>
              <a:rPr lang="en-US" dirty="0" smtClean="0"/>
              <a:t>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continental tropical (</a:t>
            </a:r>
            <a:r>
              <a:rPr lang="en-US" dirty="0" err="1" smtClean="0"/>
              <a:t>cT</a:t>
            </a:r>
            <a:r>
              <a:rPr lang="en-US" dirty="0" smtClean="0"/>
              <a:t>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maritime polar (</a:t>
            </a:r>
            <a:r>
              <a:rPr lang="en-US" dirty="0" err="1" smtClean="0"/>
              <a:t>mP</a:t>
            </a:r>
            <a:r>
              <a:rPr lang="en-US" dirty="0" smtClean="0"/>
              <a:t>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maritime tropical (</a:t>
            </a:r>
            <a:r>
              <a:rPr lang="en-US" dirty="0" err="1" smtClean="0"/>
              <a:t>mT</a:t>
            </a:r>
            <a:r>
              <a:rPr lang="en-US" dirty="0" smtClean="0"/>
              <a:t>)</a:t>
            </a:r>
          </a:p>
          <a:p>
            <a:pPr lvl="2" eaLnBrk="1" hangingPunct="1">
              <a:defRPr/>
            </a:pPr>
            <a:r>
              <a:rPr lang="en-US" dirty="0" smtClean="0"/>
              <a:t>Note: </a:t>
            </a:r>
            <a:r>
              <a:rPr lang="en-US" dirty="0" smtClean="0">
                <a:solidFill>
                  <a:srgbClr val="FF0000"/>
                </a:solidFill>
              </a:rPr>
              <a:t>maritime</a:t>
            </a:r>
            <a:r>
              <a:rPr lang="en-US" dirty="0" smtClean="0"/>
              <a:t> arctic air masses do not exist. Water will freeze at these extremely cold temperatures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5"/>
          <p:cNvGrpSpPr>
            <a:grpSpLocks/>
          </p:cNvGrpSpPr>
          <p:nvPr/>
        </p:nvGrpSpPr>
        <p:grpSpPr bwMode="auto">
          <a:xfrm>
            <a:off x="0" y="0"/>
            <a:ext cx="5791200" cy="6858000"/>
            <a:chOff x="1056" y="0"/>
            <a:chExt cx="3648" cy="4320"/>
          </a:xfrm>
        </p:grpSpPr>
        <p:pic>
          <p:nvPicPr>
            <p:cNvPr id="12292" name="Picture 13" descr="FIG09_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333" r="18333"/>
            <a:stretch>
              <a:fillRect/>
            </a:stretch>
          </p:blipFill>
          <p:spPr bwMode="auto">
            <a:xfrm>
              <a:off x="1056" y="0"/>
              <a:ext cx="36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Oval 14"/>
            <p:cNvSpPr>
              <a:spLocks noChangeArrowheads="1"/>
            </p:cNvSpPr>
            <p:nvPr/>
          </p:nvSpPr>
          <p:spPr bwMode="auto">
            <a:xfrm>
              <a:off x="2160" y="3072"/>
              <a:ext cx="720" cy="432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5867400" y="228600"/>
            <a:ext cx="3048000" cy="3752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9-1 (p. 257) shows source regions for North America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 air source regions are shown. 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can be simplified into the</a:t>
            </a:r>
            <a:b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types outlined previously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Air Masses &amp; Source Regions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CONTINENTAL POLAR </a:t>
            </a:r>
            <a:r>
              <a:rPr lang="en-US" dirty="0" smtClean="0"/>
              <a:t>(</a:t>
            </a:r>
            <a:r>
              <a:rPr lang="en-US" dirty="0" err="1" smtClean="0"/>
              <a:t>cP</a:t>
            </a:r>
            <a:r>
              <a:rPr lang="en-US" dirty="0" smtClean="0"/>
              <a:t>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Form over large high latitude land masses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In winter, lose more radiant energy than received from sun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very cool, dry and stable – no clouds.</a:t>
            </a:r>
          </a:p>
          <a:p>
            <a:pPr lvl="2" eaLnBrk="1" hangingPunct="1">
              <a:defRPr/>
            </a:pPr>
            <a:r>
              <a:rPr lang="en-US" dirty="0" smtClean="0"/>
              <a:t>Because air is cooled by the surface, temperature inversion is created, enhancing stability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In summer, similar but less extreme.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1-6-sibe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1752600" y="6172200"/>
            <a:ext cx="7162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Dog Sled Team in Siberia: One Source Region For cP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D_BusPres_01_TP01136794 ">
  <a:themeElements>
    <a:clrScheme name="GD_BusPres_01_TP01136794 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1030</Words>
  <Application>Microsoft Office PowerPoint</Application>
  <PresentationFormat>On-screen Show (4:3)</PresentationFormat>
  <Paragraphs>173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GD_BusPres_01_TP01136794 </vt:lpstr>
      <vt:lpstr>1_Default Design</vt:lpstr>
      <vt:lpstr>Air Masses &amp; Fronts</vt:lpstr>
      <vt:lpstr>Air Masses &amp; Fronts: Outline</vt:lpstr>
      <vt:lpstr>Air Masses &amp; Source Regions</vt:lpstr>
      <vt:lpstr>Air Masses &amp; Source Regions</vt:lpstr>
      <vt:lpstr>Air Masses &amp; Source Regions</vt:lpstr>
      <vt:lpstr>Slide 6</vt:lpstr>
      <vt:lpstr>Air Masses &amp; Source Regions</vt:lpstr>
      <vt:lpstr>Slide 8</vt:lpstr>
      <vt:lpstr>Slide 9</vt:lpstr>
      <vt:lpstr>Slide 10</vt:lpstr>
      <vt:lpstr>Slide 11</vt:lpstr>
      <vt:lpstr>Slide 12</vt:lpstr>
      <vt:lpstr>Slide 13</vt:lpstr>
      <vt:lpstr>Air Masses &amp; Source Regions</vt:lpstr>
      <vt:lpstr>Slide 15</vt:lpstr>
      <vt:lpstr>Air Masses &amp; Source Regions</vt:lpstr>
      <vt:lpstr>Slide 17</vt:lpstr>
      <vt:lpstr>Air Masses &amp; Source Regions</vt:lpstr>
      <vt:lpstr>Slide 19</vt:lpstr>
      <vt:lpstr>Air Masses &amp; Source Regions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Stationary Fronts</vt:lpstr>
      <vt:lpstr>Occluded Fronts</vt:lpstr>
      <vt:lpstr>Slide 30</vt:lpstr>
      <vt:lpstr>Slide 31</vt:lpstr>
      <vt:lpstr>Slide 32</vt:lpstr>
      <vt:lpstr>Slide 33</vt:lpstr>
      <vt:lpstr>Slide 34</vt:lpstr>
      <vt:lpstr>Occluded Fronts</vt:lpstr>
      <vt:lpstr>Slide 36</vt:lpstr>
      <vt:lpstr>Slide 37</vt:lpstr>
      <vt:lpstr>Slide 38</vt:lpstr>
      <vt:lpstr>Drylines</vt:lpstr>
      <vt:lpstr>Slide 40</vt:lpstr>
    </vt:vector>
  </TitlesOfParts>
  <Company>FAU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Masses and Fronts</dc:title>
  <dc:creator>geoggeol</dc:creator>
  <cp:lastModifiedBy>geo-admin</cp:lastModifiedBy>
  <cp:revision>61</cp:revision>
  <dcterms:created xsi:type="dcterms:W3CDTF">2001-11-01T15:59:22Z</dcterms:created>
  <dcterms:modified xsi:type="dcterms:W3CDTF">2011-07-18T20:15:24Z</dcterms:modified>
</cp:coreProperties>
</file>